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58" r:id="rId5"/>
    <p:sldId id="262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>
        <p:scale>
          <a:sx n="80" d="100"/>
          <a:sy n="80" d="100"/>
        </p:scale>
        <p:origin x="-1074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E515500-707A-43E5-A5C7-48AB3710A78C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C9CB523-B4E1-44A7-8902-AA4718F50E0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arodsport.ru/" TargetMode="External"/><Relationship Id="rId4" Type="http://schemas.openxmlformats.org/officeDocument/2006/relationships/hyperlink" Target="mailto:wd@narodsport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3384376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Двухдневный молодежный форум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Молодежный </a:t>
            </a:r>
            <a:r>
              <a:rPr lang="ru-RU" sz="2400" b="1" dirty="0"/>
              <a:t>открытый лидерский физкультурно-оздоровительный </a:t>
            </a:r>
            <a:r>
              <a:rPr lang="ru-RU" sz="2400" b="1" dirty="0" smtClean="0"/>
              <a:t>фестиваль  с элементами ГТО</a:t>
            </a:r>
            <a:br>
              <a:rPr lang="ru-RU" sz="2400" b="1" dirty="0" smtClean="0"/>
            </a:br>
            <a:r>
              <a:rPr lang="ru-RU" sz="2800" dirty="0" smtClean="0"/>
              <a:t>«Верю в Победу!»</a:t>
            </a:r>
            <a:br>
              <a:rPr lang="ru-RU" sz="2800" dirty="0" smtClean="0"/>
            </a:br>
            <a:r>
              <a:rPr lang="ru-RU" sz="2800" dirty="0" smtClean="0"/>
              <a:t>и</a:t>
            </a:r>
            <a:br>
              <a:rPr lang="ru-RU" sz="2800" dirty="0" smtClean="0"/>
            </a:br>
            <a:r>
              <a:rPr lang="ru-RU" sz="2400" b="1" dirty="0"/>
              <a:t>Открытая деловая самообразовательная игра </a:t>
            </a:r>
            <a:r>
              <a:rPr lang="ru-RU" sz="2800" dirty="0"/>
              <a:t>"ВыДвижение"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7776864" cy="1224136"/>
          </a:xfrm>
        </p:spPr>
        <p:txBody>
          <a:bodyPr>
            <a:normAutofit fontScale="40000" lnSpcReduction="20000"/>
          </a:bodyPr>
          <a:lstStyle/>
          <a:p>
            <a:endParaRPr lang="ru-RU" sz="2000" dirty="0" smtClean="0"/>
          </a:p>
          <a:p>
            <a:r>
              <a:rPr lang="ru-RU" sz="5000" dirty="0" smtClean="0"/>
              <a:t>30 народных видов спорта 250-300 участников</a:t>
            </a:r>
            <a:r>
              <a:rPr lang="en-US" sz="5000" dirty="0"/>
              <a:t> </a:t>
            </a:r>
            <a:endParaRPr lang="ru-RU" sz="5000" dirty="0" smtClean="0"/>
          </a:p>
          <a:p>
            <a:r>
              <a:rPr lang="ru-RU" sz="5000" dirty="0" smtClean="0"/>
              <a:t>50-70 новых молодежных лидеров</a:t>
            </a:r>
          </a:p>
          <a:p>
            <a:r>
              <a:rPr lang="ru-RU" sz="5000" dirty="0" smtClean="0"/>
              <a:t>10-20 новых волонтерских добровольческих школьных проектов</a:t>
            </a:r>
            <a:endParaRPr lang="ru-RU" sz="5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517232"/>
            <a:ext cx="1402017" cy="112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Двухдневный молодежный форум</a:t>
            </a:r>
            <a:br>
              <a:rPr lang="ru-RU" dirty="0" smtClean="0"/>
            </a:br>
            <a:r>
              <a:rPr lang="ru-RU" sz="2000" b="1" dirty="0" smtClean="0"/>
              <a:t>позволяет сформировать инициативную группу волонтеров, добровольцев </a:t>
            </a:r>
            <a:br>
              <a:rPr lang="ru-RU" sz="2000" b="1" dirty="0" smtClean="0"/>
            </a:br>
            <a:r>
              <a:rPr lang="ru-RU" sz="2000" b="1" dirty="0" smtClean="0"/>
              <a:t>с собственным набором социально значимых школьных проектов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492897"/>
            <a:ext cx="4247328" cy="6397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1-й день</a:t>
            </a:r>
          </a:p>
          <a:p>
            <a:r>
              <a:rPr lang="ru-RU" b="1" dirty="0" smtClean="0"/>
              <a:t>Фестиваль «Верю в Победу!»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3243783"/>
            <a:ext cx="4173859" cy="299352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Фестиваль – дружественный, эмоциональный, физкультурно-спортивный праздник, запоминающийся на всю жизнь;</a:t>
            </a:r>
            <a:endParaRPr lang="ru-RU" dirty="0"/>
          </a:p>
          <a:p>
            <a:r>
              <a:rPr lang="ru-RU" dirty="0" smtClean="0"/>
              <a:t>Из 250-300 участников отбираются 50-60 лидеров (капитаны команд и школьные активисты);</a:t>
            </a:r>
          </a:p>
          <a:p>
            <a:r>
              <a:rPr lang="ru-RU" dirty="0" smtClean="0"/>
              <a:t>На фестивале на 25-30 площадках лидеры проходят двухчасовую практическую подготовку по управлению командой.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2492896"/>
            <a:ext cx="4316288" cy="6397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2-й день</a:t>
            </a:r>
          </a:p>
          <a:p>
            <a:r>
              <a:rPr lang="ru-RU" b="1" dirty="0" smtClean="0"/>
              <a:t>Деловая игра «ВыДвижение»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4" y="3243783"/>
            <a:ext cx="4319463" cy="299352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Сразу после фестиваля на следующий день все капитаны собираются на 3-4 часовой семинар/тренинг по самостоятельному управлению проектами;</a:t>
            </a:r>
          </a:p>
          <a:p>
            <a:r>
              <a:rPr lang="ru-RU" dirty="0" smtClean="0"/>
              <a:t>В течение семинара ребята вместе составят 10-15 волонтерских добровольческих проектов, обсудят варианты их реализации на школьном и межшкольном уровнях.</a:t>
            </a:r>
            <a:endParaRPr lang="ru-RU" dirty="0"/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03920" y="6093296"/>
            <a:ext cx="848856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Все командные проекты получают абонемент на годовое бесплатное консультативное сопровождение специалистами Волонтерского центра «Знаю! Могу! Делаю!»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0282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15296" y="1340768"/>
            <a:ext cx="4635731" cy="122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113813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Закажите проведение молодежных мероприятий в своем городе</a:t>
            </a:r>
            <a:br>
              <a:rPr lang="ru-RU" sz="3200" b="1" dirty="0" smtClean="0"/>
            </a:br>
            <a:endParaRPr lang="ru-RU" sz="1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6165304"/>
            <a:ext cx="2880320" cy="585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11960" y="1340768"/>
            <a:ext cx="46390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Идея современная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en-US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Наше предложение </a:t>
            </a:r>
            <a:r>
              <a:rPr lang="ru-RU" sz="1400" b="1" i="1" dirty="0" smtClean="0">
                <a:solidFill>
                  <a:srgbClr val="FF0000"/>
                </a:solidFill>
              </a:rPr>
              <a:t>включает проведение  спортивного праздника, тренинга и организацию консультирования молодежных лидеров 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по их волонтерским, добровольческим проектам</a:t>
            </a:r>
          </a:p>
          <a:p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Цена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очень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низкая!</a:t>
            </a:r>
          </a:p>
          <a:p>
            <a:pPr lvl="1"/>
            <a:r>
              <a:rPr lang="ru-RU" sz="1400" i="1" dirty="0">
                <a:solidFill>
                  <a:schemeClr val="accent2">
                    <a:lumMod val="75000"/>
                  </a:schemeClr>
                </a:solidFill>
              </a:rPr>
              <a:t>Мероприятия такого масштаба и продолжительности стоят в 10-15 раз дороже!</a:t>
            </a:r>
          </a:p>
          <a:p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Это не разовое мероприятие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  <a:p>
            <a:pPr lvl="1"/>
            <a:r>
              <a:rPr lang="ru-RU" sz="1400" i="1" dirty="0">
                <a:solidFill>
                  <a:schemeClr val="accent2">
                    <a:lumMod val="75000"/>
                  </a:schemeClr>
                </a:solidFill>
              </a:rPr>
              <a:t>Капитаны команд-участники деловой игры </a:t>
            </a:r>
            <a:r>
              <a:rPr lang="ru-RU" sz="1400" b="1" i="1" dirty="0">
                <a:solidFill>
                  <a:srgbClr val="FF0000"/>
                </a:solidFill>
              </a:rPr>
              <a:t>в течение 12 месяцев</a:t>
            </a:r>
            <a:r>
              <a:rPr lang="ru-RU" sz="1400" i="1" dirty="0">
                <a:solidFill>
                  <a:schemeClr val="accent2">
                    <a:lumMod val="75000"/>
                  </a:schemeClr>
                </a:solidFill>
              </a:rPr>
              <a:t> получают консультации по самостоятельной проектной работе!</a:t>
            </a:r>
          </a:p>
          <a:p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Наше предложение своевременное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  <a:p>
            <a:pPr lvl="1"/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В России в последнее время в молодежной среде </a:t>
            </a:r>
            <a:r>
              <a:rPr lang="ru-RU" sz="1400" i="1" smtClean="0">
                <a:solidFill>
                  <a:schemeClr val="accent2">
                    <a:lumMod val="75000"/>
                  </a:schemeClr>
                </a:solidFill>
              </a:rPr>
              <a:t>стали популярными 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идеи волонтерства, добровольчества.</a:t>
            </a:r>
            <a:endParaRPr lang="ru-RU" sz="14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Минимум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усилий со стороны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заказчика</a:t>
            </a:r>
          </a:p>
          <a:p>
            <a:pPr lvl="1"/>
            <a:r>
              <a:rPr lang="ru-RU" sz="1400" i="1" dirty="0">
                <a:solidFill>
                  <a:schemeClr val="accent2">
                    <a:lumMod val="75000"/>
                  </a:schemeClr>
                </a:solidFill>
              </a:rPr>
              <a:t>Фестиваль делается «под ключ»</a:t>
            </a:r>
          </a:p>
          <a:p>
            <a:pPr lvl="1"/>
            <a:r>
              <a:rPr lang="ru-RU" sz="1400" i="1" dirty="0">
                <a:solidFill>
                  <a:schemeClr val="accent2">
                    <a:lumMod val="75000"/>
                  </a:schemeClr>
                </a:solidFill>
              </a:rPr>
              <a:t>Высокое качество нашей работы подтверждено 10-летним 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опытом</a:t>
            </a:r>
            <a:endParaRPr lang="ru-RU" sz="1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Picture 2" descr="D:\РосНародСпорт\ГАЗЕТА\Номер 3\Links\Площадки\DSCN76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3895854" cy="295232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1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6165304"/>
            <a:ext cx="2880320" cy="5850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5600" y="2052712"/>
            <a:ext cx="3730335" cy="461664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  <a:alpha val="53000"/>
              </a:schemeClr>
            </a:solidFill>
          </a:ln>
        </p:spPr>
        <p:txBody>
          <a:bodyPr wrap="square" numCol="2" spcCol="10800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Армрестлинг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(лежа)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Бадминтон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Волейбол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"Вышибалы" (маленькими мячами)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Гиревой спорт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Дартс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Домино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Консольные игры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Мини-футбол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Мини-теннис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Настольный хоккей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Отжимание синхронное в паре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Перетягивание каната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Подтягивание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Приседания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синхронные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в паре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Прыжки в длину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Рукоход (брусья)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Упражнения на пресс (классика)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Упражнение на пресс (мастер)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Собирание пазлов на время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Стритбол (броски в корзину)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Скакалка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Фризби-гольф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Хула-хуп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Шахматы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Шашки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Эспандер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кистевой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31" name="Picture 7" descr="IMG_08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076" y="2616356"/>
            <a:ext cx="4562928" cy="3404932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86706" y="231051"/>
            <a:ext cx="8505774" cy="77809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Базовая программа состязаний команд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98419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3528" y="1263302"/>
            <a:ext cx="3779912" cy="122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1844824"/>
            <a:ext cx="4200797" cy="122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8341" y="1990832"/>
            <a:ext cx="4176464" cy="43184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b="1" dirty="0"/>
              <a:t>ДЕЛОВАЯ ИГРА СОСТОИТ ИЗ ДВУХ ЭТАПОВ</a:t>
            </a:r>
            <a:endParaRPr lang="ru-RU" sz="5600" dirty="0"/>
          </a:p>
          <a:p>
            <a:pPr marL="0" indent="0">
              <a:buNone/>
            </a:pPr>
            <a:r>
              <a:rPr lang="ru-RU" sz="4300" b="1" dirty="0"/>
              <a:t> </a:t>
            </a:r>
            <a:endParaRPr lang="ru-RU" sz="4300" dirty="0"/>
          </a:p>
          <a:p>
            <a:pPr marL="0" indent="0">
              <a:buNone/>
            </a:pPr>
            <a:r>
              <a:rPr lang="ru-RU" sz="4300" b="1" dirty="0"/>
              <a:t>ЧАСТЬ </a:t>
            </a:r>
            <a:r>
              <a:rPr lang="en-US" sz="4300" b="1" dirty="0"/>
              <a:t>I</a:t>
            </a:r>
            <a:r>
              <a:rPr lang="ru-RU" sz="4300" b="1" dirty="0"/>
              <a:t>.</a:t>
            </a:r>
            <a:r>
              <a:rPr lang="ru-RU" sz="4300" dirty="0"/>
              <a:t> </a:t>
            </a:r>
            <a:r>
              <a:rPr lang="ru-RU" sz="4300" dirty="0" smtClean="0"/>
              <a:t> (2-4 часа)</a:t>
            </a:r>
          </a:p>
          <a:p>
            <a:pPr marL="0" indent="0">
              <a:buNone/>
            </a:pPr>
            <a:endParaRPr lang="ru-RU" sz="4300" dirty="0"/>
          </a:p>
          <a:p>
            <a:pPr algn="just"/>
            <a:r>
              <a:rPr lang="ru-RU" sz="4300" dirty="0"/>
              <a:t>Семинар/Тренинг по подбору и планированию событий для проектов. </a:t>
            </a:r>
          </a:p>
          <a:p>
            <a:pPr algn="just"/>
            <a:r>
              <a:rPr lang="ru-RU" sz="4300" dirty="0"/>
              <a:t>Продолжительность Семинара/Тренинга – </a:t>
            </a:r>
            <a:r>
              <a:rPr lang="ru-RU" sz="4300" dirty="0" smtClean="0"/>
              <a:t>2-4 </a:t>
            </a:r>
            <a:r>
              <a:rPr lang="ru-RU" sz="4300" dirty="0"/>
              <a:t>часа</a:t>
            </a:r>
          </a:p>
          <a:p>
            <a:pPr algn="just"/>
            <a:r>
              <a:rPr lang="ru-RU" sz="4300" dirty="0"/>
              <a:t>Решаются задачи:</a:t>
            </a:r>
          </a:p>
          <a:p>
            <a:pPr algn="just"/>
            <a:r>
              <a:rPr lang="ru-RU" sz="4300" dirty="0"/>
              <a:t>Освоение методики самостоятельной проектной деятельности на основе ДИ «ВыДвижение», построение команды, определение проекта, планирование событий, поиск поддержки среди администрации школы, одноклассников, друзей в социальных сетях.</a:t>
            </a:r>
          </a:p>
          <a:p>
            <a:pPr marL="0" indent="0">
              <a:buNone/>
            </a:pPr>
            <a:r>
              <a:rPr lang="ru-RU" sz="4300" dirty="0"/>
              <a:t> </a:t>
            </a:r>
          </a:p>
          <a:p>
            <a:pPr marL="0" indent="0">
              <a:buNone/>
            </a:pPr>
            <a:r>
              <a:rPr lang="ru-RU" sz="4300" b="1" dirty="0"/>
              <a:t>ЧАСТЬ </a:t>
            </a:r>
            <a:r>
              <a:rPr lang="en-US" sz="4300" b="1" dirty="0"/>
              <a:t>II</a:t>
            </a:r>
            <a:r>
              <a:rPr lang="ru-RU" sz="4300" b="1" dirty="0"/>
              <a:t>.</a:t>
            </a:r>
            <a:r>
              <a:rPr lang="ru-RU" sz="4300" dirty="0"/>
              <a:t> </a:t>
            </a:r>
            <a:r>
              <a:rPr lang="ru-RU" sz="4300" dirty="0" smtClean="0"/>
              <a:t>(6-12 месяцев)</a:t>
            </a:r>
          </a:p>
          <a:p>
            <a:pPr marL="0" indent="0">
              <a:buNone/>
            </a:pPr>
            <a:endParaRPr lang="ru-RU" sz="4300" dirty="0"/>
          </a:p>
          <a:p>
            <a:pPr algn="just"/>
            <a:r>
              <a:rPr lang="ru-RU" sz="4300" dirty="0"/>
              <a:t>Долгосрочный конкурс проектов при консультативном содействии со стороны РосНародСпорта.</a:t>
            </a:r>
          </a:p>
          <a:p>
            <a:pPr algn="just"/>
            <a:r>
              <a:rPr lang="ru-RU" sz="4300" dirty="0"/>
              <a:t>Продолжительность второго этапа зависит от состава проекта (перечня событий) и может длиться от 1 недели до 5-6 месяцев. </a:t>
            </a:r>
          </a:p>
          <a:p>
            <a:pPr algn="just"/>
            <a:r>
              <a:rPr lang="ru-RU" sz="4300" dirty="0"/>
              <a:t>Участники регистрируют свои проекты на сайте РосНародСпорта, ведут блог, где отражают результаты реализации проекта. </a:t>
            </a:r>
          </a:p>
          <a:p>
            <a:pPr algn="just"/>
            <a:r>
              <a:rPr lang="ru-RU" sz="4300" dirty="0"/>
              <a:t>Организатор Деловой игры «ВыДвижение» по согласованию с авторами проектов оказывает дистанционно (через социальную сеть ВКонтакте) консультационную поддержку</a:t>
            </a:r>
            <a:r>
              <a:rPr lang="ru-RU" sz="4300" dirty="0" smtClean="0"/>
              <a:t>.</a:t>
            </a:r>
            <a:endParaRPr lang="ru-RU" sz="4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Открытая самообразовательная деловая игра «ВыДвижение»</a:t>
            </a:r>
            <a:endParaRPr lang="ru-RU" sz="2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6165304"/>
            <a:ext cx="2880320" cy="585065"/>
          </a:xfrm>
          <a:prstGeom prst="rect">
            <a:avLst/>
          </a:prstGeom>
        </p:spPr>
      </p:pic>
      <p:pic>
        <p:nvPicPr>
          <p:cNvPr id="2054" name="Picture 6" descr="D:\РосНародСпорт\АНО НародСпорт\1-ДИ ВыДвижение\WD\wd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3740"/>
            <a:ext cx="3648075" cy="2971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:\РосНародСпорт\АНО НародСпорт\1-ДИ ВыДвижение\WD\wd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797327"/>
            <a:ext cx="3648075" cy="2971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:\РосНародСпорт\АНО НародСпорт\1-ДИ ВыДвижение\WD\wd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33" y="3795792"/>
            <a:ext cx="3648075" cy="2971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0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472608" y="1695350"/>
            <a:ext cx="3347864" cy="122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5400600" cy="44525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Проведение </a:t>
            </a:r>
            <a:r>
              <a:rPr lang="ru-RU" dirty="0"/>
              <a:t>одного Фестиваля «Верю в Победу!»</a:t>
            </a:r>
            <a:r>
              <a:rPr lang="ru-RU" b="1" dirty="0"/>
              <a:t> - 84 000 рублей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Проведение Семинара/Тренинга в рамках Деловой игры «ВыДвижение» (на следующий день после Фестиваля)</a:t>
            </a:r>
            <a:r>
              <a:rPr lang="ru-RU" b="1" dirty="0"/>
              <a:t> - 14 000 рублей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Особые условия при заказе двух Фестивалей «Верю в Победу!» подряд, включая проведение двух Семинаров/Тренингов - </a:t>
            </a:r>
            <a:r>
              <a:rPr lang="ru-RU" b="1" dirty="0"/>
              <a:t>150 000 рублей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При заказе Фестиваля через онлайн форму на сайте  – дополнительная скидка </a:t>
            </a:r>
            <a:r>
              <a:rPr lang="ru-RU" b="1" dirty="0"/>
              <a:t>5%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Проведение Семинара/Тренинга в рамках Деловой игры «ВыДвижение» отдельно от Фестиваля с участием 15-25 представителей молодежных организаций </a:t>
            </a:r>
            <a:r>
              <a:rPr lang="ru-RU" b="1" dirty="0"/>
              <a:t>– 19 000 рублей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НДС не облагается.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Тарифы</a:t>
            </a:r>
            <a:endParaRPr lang="ru-RU" sz="3200" dirty="0"/>
          </a:p>
        </p:txBody>
      </p:sp>
      <p:pic>
        <p:nvPicPr>
          <p:cNvPr id="5" name="Рисунок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72816"/>
            <a:ext cx="3168352" cy="2382645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MG_059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3" y="4293096"/>
            <a:ext cx="3168352" cy="2364276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0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75467"/>
            <a:ext cx="8640959" cy="34506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b="1" dirty="0"/>
              <a:t>Московская Патриархия </a:t>
            </a:r>
            <a:r>
              <a:rPr lang="ru-RU" dirty="0"/>
              <a:t>(совместное проведение XII Всемирного Русского Народного Собора в 2008 году). Работа отмечена грамотами Митрополита Кирилла. 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b="1" dirty="0"/>
              <a:t>Комитет общественных связей Правительства Москвы </a:t>
            </a:r>
            <a:r>
              <a:rPr lang="ru-RU" dirty="0"/>
              <a:t>(проведение двух фестивалей «Москва-многонациональная). Работа отмечена грамотами и благодарностями. 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b="1" dirty="0"/>
              <a:t>Постоянный комитет </a:t>
            </a:r>
            <a:r>
              <a:rPr lang="ru-RU" b="1" dirty="0" smtClean="0"/>
              <a:t>Союзного </a:t>
            </a:r>
            <a:r>
              <a:rPr lang="ru-RU" b="1" dirty="0"/>
              <a:t>государства России и Беларуси </a:t>
            </a:r>
            <a:r>
              <a:rPr lang="ru-RU" dirty="0"/>
              <a:t>(проведено 5 автопробегов с одновременным проведением 12 массовых физкультурно-спортивных фестивалей в Смоленске, Борисове, Молодечно, Бресте, Витебске, </a:t>
            </a:r>
            <a:r>
              <a:rPr lang="ru-RU" dirty="0" smtClean="0"/>
              <a:t>Пскове, Могилеве, Гродно)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b="1" dirty="0"/>
              <a:t>Всероссийский выставочный центр ВВЦ </a:t>
            </a:r>
            <a:r>
              <a:rPr lang="ru-RU" dirty="0"/>
              <a:t>(проведено 12 массовых фестивалей народного спорта) 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b="1" dirty="0"/>
              <a:t>Союз писателей России </a:t>
            </a:r>
            <a:r>
              <a:rPr lang="ru-RU" dirty="0"/>
              <a:t>(в 2007 году создан Совместный совет по спортивной литературе и журналистике). Проведено 2 конференции, литературный конкурс. Ведется работа с </a:t>
            </a:r>
            <a:r>
              <a:rPr lang="ru-RU" b="1" dirty="0"/>
              <a:t>Союзом писателей Беларуси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b="1" dirty="0"/>
              <a:t>Союз журналистов России </a:t>
            </a:r>
            <a:r>
              <a:rPr lang="ru-RU" dirty="0"/>
              <a:t>(проведена совместная пресс-конференция). 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b="1" dirty="0"/>
              <a:t>Ассоциация по развитию и поддержке социально-значимых молодежных, образовательных и физкультурно-спортивных программ «Город мечты» </a:t>
            </a:r>
            <a:r>
              <a:rPr lang="ru-RU" dirty="0"/>
              <a:t>(реализован общий календарный план мероприятий на период 2012-2013 гг.) </a:t>
            </a:r>
          </a:p>
          <a:p>
            <a:pPr marL="0" indent="0">
              <a:buNone/>
            </a:pPr>
            <a:r>
              <a:rPr lang="ru-RU" dirty="0"/>
              <a:t>8. </a:t>
            </a:r>
            <a:r>
              <a:rPr lang="ru-RU" b="1" dirty="0"/>
              <a:t>Общество российско-китайской дружбы.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b="1" dirty="0"/>
              <a:t>Торгово-промышленная палата Российской Федерации.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b="1" dirty="0"/>
              <a:t>Московская торгово-промышленная палата.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11. </a:t>
            </a:r>
            <a:r>
              <a:rPr lang="ru-RU" b="1" dirty="0"/>
              <a:t>Ассоциация волонтерских центров России.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12. </a:t>
            </a:r>
            <a:r>
              <a:rPr lang="ru-RU" b="1" dirty="0"/>
              <a:t>Национальный фонд подготовки кадров Министерства образования России.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640960" cy="595536"/>
          </a:xfrm>
        </p:spPr>
        <p:txBody>
          <a:bodyPr>
            <a:noAutofit/>
          </a:bodyPr>
          <a:lstStyle/>
          <a:p>
            <a:pPr marL="0" indent="0"/>
            <a:r>
              <a:rPr lang="ru-RU" sz="3200" b="1" dirty="0"/>
              <a:t>П</a:t>
            </a:r>
            <a:r>
              <a:rPr lang="ru-RU" sz="3200" b="1" dirty="0" smtClean="0"/>
              <a:t>артнеры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6165304"/>
            <a:ext cx="2880320" cy="5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2253322"/>
            <a:ext cx="5544616" cy="29038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b="1" dirty="0"/>
              <a:t>Шушаков Игорь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 smtClean="0"/>
              <a:t>Президент АНО «НародСпорт» (РосНародСпорт)</a:t>
            </a:r>
          </a:p>
          <a:p>
            <a:pPr marL="0" indent="0">
              <a:buNone/>
            </a:pPr>
            <a:r>
              <a:rPr lang="ru-RU" sz="1600" b="1" dirty="0"/>
              <a:t> </a:t>
            </a:r>
            <a:endParaRPr lang="ru-RU" sz="1600" dirty="0"/>
          </a:p>
          <a:p>
            <a:r>
              <a:rPr lang="ru-RU" sz="1600" dirty="0"/>
              <a:t>Член Торгово-промышленной палаты Российской Федерации (№124-653)</a:t>
            </a:r>
          </a:p>
          <a:p>
            <a:r>
              <a:rPr lang="ru-RU" sz="1600" dirty="0"/>
              <a:t>Член Московской торгово-промышленной палаты (№3435)</a:t>
            </a:r>
          </a:p>
          <a:p>
            <a:r>
              <a:rPr lang="ru-RU" sz="1600" dirty="0"/>
              <a:t>Член Общества российско-китайской дружбы (решение Правления от 12.11.14)</a:t>
            </a:r>
          </a:p>
          <a:p>
            <a:r>
              <a:rPr lang="ru-RU" sz="1600" dirty="0"/>
              <a:t>Член Ассоциации волонтерских центров (протокол №3 Совета АВЦ от 22.7.14)</a:t>
            </a:r>
          </a:p>
          <a:p>
            <a:r>
              <a:rPr lang="ru-RU" sz="1600" dirty="0" smtClean="0"/>
              <a:t>Издатель </a:t>
            </a:r>
            <a:r>
              <a:rPr lang="ru-RU" sz="1600" dirty="0"/>
              <a:t>газеты «Знаю! Могу! Делаю!» (ПИ №ФС77-52941)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59553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АНО «НародСпорт» (РосНародСпорт)</a:t>
            </a:r>
            <a:endParaRPr lang="ru-RU" sz="2800" b="1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323528" y="1109994"/>
            <a:ext cx="3024336" cy="2981336"/>
            <a:chOff x="323528" y="1109994"/>
            <a:chExt cx="3024336" cy="298133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23528" y="1109994"/>
              <a:ext cx="3024336" cy="12295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7" name="Picture 3" descr="D:\РосНародСпорт\МЕДИАРЕСУРСЫ\Мое фото\ish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5" y="1187460"/>
              <a:ext cx="2888805" cy="2903870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Объект 2"/>
          <p:cNvSpPr txBox="1">
            <a:spLocks/>
          </p:cNvSpPr>
          <p:nvPr/>
        </p:nvSpPr>
        <p:spPr>
          <a:xfrm>
            <a:off x="323528" y="5187949"/>
            <a:ext cx="8424936" cy="1481411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600" dirty="0"/>
              <a:t>Автономная некоммерческая организация по поддержке развития физической и оздоровительной культуры Комитет народного спорта «НародСпорт»</a:t>
            </a:r>
          </a:p>
          <a:p>
            <a:pPr marL="0" indent="0" algn="r">
              <a:buNone/>
            </a:pPr>
            <a:r>
              <a:rPr lang="ru-RU" sz="1600" b="1" dirty="0" smtClean="0"/>
              <a:t>ИНН:</a:t>
            </a:r>
            <a:r>
              <a:rPr lang="ru-RU" sz="1600" dirty="0" smtClean="0"/>
              <a:t> 5029998567, </a:t>
            </a:r>
            <a:r>
              <a:rPr lang="ru-RU" sz="1600" b="1" dirty="0" smtClean="0"/>
              <a:t>КПП:</a:t>
            </a:r>
            <a:r>
              <a:rPr lang="ru-RU" sz="1600" dirty="0" smtClean="0"/>
              <a:t> 502901001, </a:t>
            </a:r>
            <a:r>
              <a:rPr lang="ru-RU" sz="1600" b="1" dirty="0" smtClean="0"/>
              <a:t>ОГРН</a:t>
            </a:r>
            <a:r>
              <a:rPr lang="ru-RU" sz="1600" dirty="0" smtClean="0"/>
              <a:t> 1125000007549, </a:t>
            </a:r>
            <a:r>
              <a:rPr lang="ru-RU" sz="1600" b="1" dirty="0" smtClean="0"/>
              <a:t>Юр.адрес:</a:t>
            </a:r>
            <a:r>
              <a:rPr lang="ru-RU" sz="1600" dirty="0" smtClean="0"/>
              <a:t> 141008, Московская область, г. Мытищи, ул. Колпакова, д. 24, оф. 129</a:t>
            </a:r>
          </a:p>
          <a:p>
            <a:pPr marL="0" indent="0" algn="r">
              <a:buNone/>
            </a:pPr>
            <a:r>
              <a:rPr lang="ru-RU" sz="1600" b="1" dirty="0" smtClean="0"/>
              <a:t>Банк:</a:t>
            </a:r>
            <a:r>
              <a:rPr lang="ru-RU" sz="1600" dirty="0" smtClean="0"/>
              <a:t> Сбербанк России ОАО г. Москва, </a:t>
            </a:r>
            <a:r>
              <a:rPr lang="ru-RU" sz="1600" b="1" dirty="0" smtClean="0"/>
              <a:t>Расчетный счет</a:t>
            </a:r>
            <a:r>
              <a:rPr lang="ru-RU" sz="1600" dirty="0" smtClean="0"/>
              <a:t> 40703810240000000565 </a:t>
            </a:r>
          </a:p>
          <a:p>
            <a:pPr marL="0" indent="0" algn="r">
              <a:buNone/>
            </a:pPr>
            <a:r>
              <a:rPr lang="ru-RU" sz="1600" b="1" dirty="0" smtClean="0"/>
              <a:t>Кор/Счет</a:t>
            </a:r>
            <a:r>
              <a:rPr lang="ru-RU" sz="1600" dirty="0" smtClean="0"/>
              <a:t> 30101810400000000225, </a:t>
            </a:r>
            <a:r>
              <a:rPr lang="ru-RU" sz="1600" b="1" dirty="0" smtClean="0"/>
              <a:t>БИК</a:t>
            </a:r>
            <a:r>
              <a:rPr lang="ru-RU" sz="1600" dirty="0" smtClean="0"/>
              <a:t> 044525225</a:t>
            </a:r>
          </a:p>
          <a:p>
            <a:pPr marL="0" indent="0">
              <a:buFont typeface="Wingdings 2"/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139788"/>
            <a:ext cx="2682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Телефон: + 7 906 7319552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499828"/>
            <a:ext cx="2816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en-US" dirty="0" smtClean="0">
                <a:hlinkClick r:id="rId4"/>
              </a:rPr>
              <a:t>wd@narodsport.ru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59868"/>
            <a:ext cx="2177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www.narodsport.ru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1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323</TotalTime>
  <Words>628</Words>
  <Application>Microsoft Office PowerPoint</Application>
  <PresentationFormat>Экран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Двухдневный молодежный форум   Молодежный открытый лидерский физкультурно-оздоровительный фестиваль  с элементами ГТО «Верю в Победу!» и Открытая деловая самообразовательная игра "ВыДвижение"</vt:lpstr>
      <vt:lpstr>Двухдневный молодежный форум позволяет сформировать инициативную группу волонтеров, добровольцев  с собственным набором социально значимых школьных проектов</vt:lpstr>
      <vt:lpstr>Закажите проведение молодежных мероприятий в своем городе </vt:lpstr>
      <vt:lpstr>Базовая программа состязаний команд</vt:lpstr>
      <vt:lpstr>Открытая самообразовательная деловая игра «ВыДвижение»</vt:lpstr>
      <vt:lpstr>Тарифы</vt:lpstr>
      <vt:lpstr>Партнеры</vt:lpstr>
      <vt:lpstr>АНО «НародСпорт» (РосНародСпорт)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«Верю в Победу!»</dc:title>
  <dc:creator>Мухлик</dc:creator>
  <cp:lastModifiedBy>Мухлик</cp:lastModifiedBy>
  <cp:revision>54</cp:revision>
  <dcterms:created xsi:type="dcterms:W3CDTF">2015-03-31T12:52:48Z</dcterms:created>
  <dcterms:modified xsi:type="dcterms:W3CDTF">2017-02-25T09:23:49Z</dcterms:modified>
</cp:coreProperties>
</file>